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6"/>
  </p:notesMasterIdLst>
  <p:handoutMasterIdLst>
    <p:handoutMasterId r:id="rId27"/>
  </p:handoutMasterIdLst>
  <p:sldIdLst>
    <p:sldId id="256" r:id="rId2"/>
    <p:sldId id="306" r:id="rId3"/>
    <p:sldId id="313" r:id="rId4"/>
    <p:sldId id="315" r:id="rId5"/>
    <p:sldId id="316" r:id="rId6"/>
    <p:sldId id="338" r:id="rId7"/>
    <p:sldId id="335" r:id="rId8"/>
    <p:sldId id="336" r:id="rId9"/>
    <p:sldId id="337" r:id="rId10"/>
    <p:sldId id="330" r:id="rId11"/>
    <p:sldId id="331" r:id="rId12"/>
    <p:sldId id="307" r:id="rId13"/>
    <p:sldId id="324" r:id="rId14"/>
    <p:sldId id="323" r:id="rId15"/>
    <p:sldId id="319" r:id="rId16"/>
    <p:sldId id="341" r:id="rId17"/>
    <p:sldId id="340" r:id="rId18"/>
    <p:sldId id="345" r:id="rId19"/>
    <p:sldId id="346" r:id="rId20"/>
    <p:sldId id="339" r:id="rId21"/>
    <p:sldId id="347" r:id="rId22"/>
    <p:sldId id="342" r:id="rId23"/>
    <p:sldId id="328" r:id="rId24"/>
    <p:sldId id="349" r:id="rId25"/>
  </p:sldIdLst>
  <p:sldSz cx="9144000" cy="6858000" type="screen4x3"/>
  <p:notesSz cx="7077075" cy="90281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794" y="-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406" cy="4511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9036" y="0"/>
            <a:ext cx="3066406" cy="4511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8875E-AC5E-43A4-B3F3-74A32E7D2E9E}" type="datetimeFigureOut">
              <a:rPr lang="en-GB" smtClean="0"/>
              <a:t>13/06/2015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5445"/>
            <a:ext cx="3066406" cy="4511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9036" y="8575445"/>
            <a:ext cx="3066406" cy="4511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3DEEDA-FCCD-4257-A539-FB0214C90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232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406" cy="4511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9036" y="0"/>
            <a:ext cx="3066406" cy="4511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0EC03C-9EA3-4F4A-B685-720C35F133FB}" type="datetimeFigureOut">
              <a:rPr lang="en-GB" smtClean="0"/>
              <a:t>13/06/2015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81113" y="676275"/>
            <a:ext cx="4514850" cy="33861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382" y="4287724"/>
            <a:ext cx="5662313" cy="40636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5445"/>
            <a:ext cx="3066406" cy="4511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9036" y="8575445"/>
            <a:ext cx="3066406" cy="4511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8249C-C0AE-425A-A0A2-64E4E312A7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799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8249C-C0AE-425A-A0A2-64E4E312A7D0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135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ES" sz="2800">
                <a:solidFill>
                  <a:srgbClr val="000000"/>
                </a:solidFill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ES" sz="2800">
                <a:solidFill>
                  <a:srgbClr val="000000"/>
                </a:solidFill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ES" sz="2800">
                <a:solidFill>
                  <a:srgbClr val="000000"/>
                </a:solidFill>
              </a:endParaRPr>
            </a:p>
          </p:txBody>
        </p:sp>
      </p:grpSp>
      <p:sp>
        <p:nvSpPr>
          <p:cNvPr id="6759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A8042-9B61-47CD-86F4-B548DE3D534A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20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46D5F-2EC5-4935-A8FE-3FD05F6D8F9B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33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0B5CF-A810-4FAA-B6DE-5B2BA90C1D3D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152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s-ES" noProof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>
                <a:solidFill>
                  <a:srgbClr val="000000"/>
                </a:solidFill>
              </a:rPr>
              <a:t>Juan Manuel Sinde 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9F1CC-1E8B-4F76-BEFF-C7C323DC7639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400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39ED0-A442-45FF-8494-6F025A8FD77C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126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6C5BC-7EAD-48BF-B44D-75D0218AAB64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570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30953-7F99-4D06-8DCD-00871A8D1152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153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D9990-E82F-4DC8-857F-D45F2045F08D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8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914C7-15B1-4D3C-8931-680B9740D02B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546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F49BC-6AE9-4533-9C51-E8CD2034AE6D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312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6BF1B-86EC-417E-A161-B327E73C1B3F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240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0EAFA-F7E2-49D8-96BD-B3C566EAE484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066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ES" sz="2800">
                <a:solidFill>
                  <a:srgbClr val="000000"/>
                </a:solidFill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ES" sz="2800">
                <a:solidFill>
                  <a:srgbClr val="000000"/>
                </a:solidFill>
              </a:endParaRPr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ES" sz="2800">
                <a:solidFill>
                  <a:srgbClr val="000000"/>
                </a:solidFill>
              </a:endParaRPr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</a:p>
        </p:txBody>
      </p:sp>
      <p:sp>
        <p:nvSpPr>
          <p:cNvPr id="6656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656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657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3B976D-17A8-43D2-B555-17DE67F666E2}" type="slidenum">
              <a:rPr lang="es-E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515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xzwxOcbsH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400" b="1" dirty="0" smtClean="0"/>
              <a:t> </a:t>
            </a:r>
            <a:endParaRPr lang="es-ES" sz="4400" b="1" dirty="0"/>
          </a:p>
        </p:txBody>
      </p:sp>
      <p:sp>
        <p:nvSpPr>
          <p:cNvPr id="3" name="2 Subtítul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4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Finanční spoluúčast zaměstnanců (FSZ) - Současné evropské iniciativy</a:t>
            </a:r>
            <a:br>
              <a:rPr lang="cs-CZ" sz="4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cs-CZ" sz="4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Červen 2015</a:t>
            </a:r>
            <a:r>
              <a:rPr lang="cs-CZ" sz="4400" dirty="0"/>
              <a:t/>
            </a:r>
            <a:br>
              <a:rPr lang="cs-CZ" sz="4400" dirty="0"/>
            </a:br>
            <a:endParaRPr lang="en-GB" sz="4400" dirty="0"/>
          </a:p>
          <a:p>
            <a:pPr marL="0" indent="0" algn="ctr">
              <a:buNone/>
            </a:pPr>
            <a:endParaRPr lang="es-ES" b="1" dirty="0" smtClean="0"/>
          </a:p>
        </p:txBody>
      </p:sp>
    </p:spTree>
    <p:extLst>
      <p:ext uri="{BB962C8B-B14F-4D97-AF65-F5344CB8AC3E}">
        <p14:creationId xmlns:p14="http://schemas.microsoft.com/office/powerpoint/2010/main" val="3309516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/>
              <a:t>Počáteční akce</a:t>
            </a:r>
            <a:endParaRPr lang="es-ES" sz="4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cs-CZ" sz="2400" dirty="0"/>
              <a:t>Identifikované čtyři hlavní strategie:</a:t>
            </a:r>
            <a:br>
              <a:rPr lang="cs-CZ" sz="2400" dirty="0"/>
            </a:br>
            <a:r>
              <a:rPr lang="cs-CZ" sz="2400" dirty="0"/>
              <a:t>1. Zaměření na snižování nedostatku informací/znalostí.</a:t>
            </a:r>
            <a:br>
              <a:rPr lang="cs-CZ" sz="2400" dirty="0"/>
            </a:br>
            <a:r>
              <a:rPr lang="cs-CZ" sz="2400" dirty="0"/>
              <a:t>2. Podpora pozitivních zkušeností prostřednictvím případových studií/nejlepších postupů.</a:t>
            </a:r>
            <a:br>
              <a:rPr lang="cs-CZ" sz="2400" dirty="0"/>
            </a:br>
            <a:r>
              <a:rPr lang="cs-CZ" sz="2400" dirty="0"/>
              <a:t>3. Zahájení kroků překonat ideologický mýtus.</a:t>
            </a:r>
            <a:br>
              <a:rPr lang="cs-CZ" sz="2400" dirty="0"/>
            </a:br>
            <a:r>
              <a:rPr lang="cs-CZ" sz="2400" dirty="0"/>
              <a:t>4. Identifikace legislativních překážek a vypracování příslušných legislativních změn.</a:t>
            </a:r>
            <a:endParaRPr lang="en-GB" sz="3200" dirty="0"/>
          </a:p>
          <a:p>
            <a:pPr marL="0" indent="0">
              <a:buNone/>
            </a:pPr>
            <a:endParaRPr lang="es-ES" sz="4000" dirty="0" smtClean="0"/>
          </a:p>
          <a:p>
            <a:endParaRPr lang="es-ES" sz="4000" dirty="0" smtClean="0"/>
          </a:p>
          <a:p>
            <a:pPr marL="0" indent="0">
              <a:buNone/>
            </a:pPr>
            <a:endParaRPr lang="es-ES" sz="4000" dirty="0" smtClean="0"/>
          </a:p>
          <a:p>
            <a:endParaRPr lang="es-ES" sz="4000" dirty="0"/>
          </a:p>
          <a:p>
            <a:pPr marL="0" indent="0">
              <a:buNone/>
            </a:pPr>
            <a:endParaRPr lang="es-ES" sz="4000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07437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/>
              <a:t>Akce EU - Pilotní projekt</a:t>
            </a:r>
            <a:endParaRPr lang="es-ES" sz="4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400" dirty="0"/>
              <a:t>Projekt EU "Realizace pilotního projektu - Podpora zaměstnanců a účasti", který hodnotí EFP celé EU-28 a je zaměřen na formulaci možných regulativních a neregulativních opatření na podporu FSZ na úrovni EU</a:t>
            </a:r>
            <a:r>
              <a:rPr lang="cs-CZ" sz="2400" dirty="0" smtClean="0"/>
              <a:t>.</a:t>
            </a:r>
          </a:p>
          <a:p>
            <a:pPr lvl="1"/>
            <a:r>
              <a:rPr lang="cs-CZ" sz="2400" dirty="0" smtClean="0"/>
              <a:t>Pilotní </a:t>
            </a:r>
            <a:r>
              <a:rPr lang="cs-CZ" sz="2400" dirty="0"/>
              <a:t>projekt je součástí Akčního plánu 2012 EK o evropském obchodním právu a systému vedení a řízení podniků. </a:t>
            </a:r>
            <a:r>
              <a:rPr lang="en-GB" sz="3200" dirty="0"/>
              <a:t> </a:t>
            </a:r>
          </a:p>
          <a:p>
            <a:pPr marL="0" indent="0">
              <a:buNone/>
            </a:pPr>
            <a:endParaRPr lang="es-ES" sz="4000" dirty="0" smtClean="0"/>
          </a:p>
          <a:p>
            <a:endParaRPr lang="es-ES" sz="4000" dirty="0" smtClean="0"/>
          </a:p>
          <a:p>
            <a:pPr marL="0" indent="0">
              <a:buNone/>
            </a:pPr>
            <a:endParaRPr lang="es-ES" sz="4000" dirty="0" smtClean="0"/>
          </a:p>
          <a:p>
            <a:endParaRPr lang="es-ES" sz="4000" dirty="0"/>
          </a:p>
          <a:p>
            <a:pPr marL="0" indent="0">
              <a:buNone/>
            </a:pPr>
            <a:endParaRPr lang="es-ES" sz="4000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26457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Akce EU - konference v lednu 2014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600" dirty="0"/>
              <a:t>V rámci pilotního projektu se konala konference „Přijetí opatření: Podpora zaměstnaneckého vlastnictví akcií“ organizovaném DG MARKT (GŘ vnitřního trhu) v lednu 2014</a:t>
            </a:r>
            <a:endParaRPr lang="es-ES" sz="3600" dirty="0" smtClean="0"/>
          </a:p>
          <a:p>
            <a:r>
              <a:rPr lang="es-ES" sz="1400" dirty="0"/>
              <a:t>((https://</a:t>
            </a:r>
            <a:r>
              <a:rPr lang="es-ES" sz="1400" dirty="0" smtClean="0"/>
              <a:t>scic.ec.europa.eu/streaming/index.php?es=2&amp;sessionno=db095bd14b838cbf3abf886f492c721b)</a:t>
            </a:r>
          </a:p>
          <a:p>
            <a:endParaRPr lang="es-ES" sz="4000" dirty="0" smtClean="0"/>
          </a:p>
          <a:p>
            <a:endParaRPr lang="es-ES" sz="4000" dirty="0" smtClean="0"/>
          </a:p>
          <a:p>
            <a:pPr marL="0" indent="0">
              <a:buNone/>
            </a:pPr>
            <a:endParaRPr lang="es-ES" sz="4000" dirty="0" smtClean="0"/>
          </a:p>
          <a:p>
            <a:endParaRPr lang="es-ES" sz="4000" dirty="0"/>
          </a:p>
          <a:p>
            <a:pPr marL="0" indent="0">
              <a:buNone/>
            </a:pPr>
            <a:endParaRPr lang="es-ES" sz="4000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17534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/>
              <a:t>Akce EU</a:t>
            </a:r>
            <a:endParaRPr lang="es-ES" sz="4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Studie „Podpora zaměstnaneckého vlastnictví a participace“, kterou z pověření DG MARKT vypracovala Inter-University Centre - Závěrečná zpráva byla publikována v říjnu 2014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Evropská </a:t>
            </a:r>
            <a:r>
              <a:rPr lang="cs-CZ" sz="2400" dirty="0"/>
              <a:t>Komise rozhodla o zásadní restrukturalizaci nového generálního ředitelství zabývající se vnitřním trhem, průmyslem, podnikáním a malými a středními podniky, které bylo vytvořeno na začátku roku 2015 – DG </a:t>
            </a:r>
            <a:r>
              <a:rPr lang="cs-CZ" sz="2400" dirty="0" err="1"/>
              <a:t>Growth</a:t>
            </a:r>
            <a:r>
              <a:rPr lang="cs-CZ" sz="2400" dirty="0"/>
              <a:t/>
            </a:r>
            <a:br>
              <a:rPr lang="cs-CZ" sz="2400" dirty="0"/>
            </a:br>
            <a:endParaRPr lang="en-US" sz="2400" dirty="0" smtClean="0"/>
          </a:p>
          <a:p>
            <a:endParaRPr lang="en-US" sz="2400" dirty="0" smtClean="0"/>
          </a:p>
          <a:p>
            <a:endParaRPr lang="en-US" sz="3600" dirty="0" smtClean="0"/>
          </a:p>
          <a:p>
            <a:pPr marL="0" indent="0">
              <a:buNone/>
            </a:pPr>
            <a:endParaRPr lang="es-ES" sz="3600" b="1" dirty="0"/>
          </a:p>
          <a:p>
            <a:endParaRPr lang="es-ES" sz="4000" dirty="0" smtClean="0"/>
          </a:p>
          <a:p>
            <a:endParaRPr lang="es-ES" sz="4000" dirty="0" smtClean="0"/>
          </a:p>
          <a:p>
            <a:pPr marL="0" indent="0">
              <a:buNone/>
            </a:pPr>
            <a:endParaRPr lang="es-ES" sz="4000" dirty="0" smtClean="0"/>
          </a:p>
          <a:p>
            <a:endParaRPr lang="es-ES" sz="4000" dirty="0"/>
          </a:p>
          <a:p>
            <a:pPr marL="0" indent="0">
              <a:buNone/>
            </a:pPr>
            <a:endParaRPr lang="es-ES" sz="4000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402767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cs-CZ" sz="4400" b="1" dirty="0"/>
              <a:t>Pětibodový plán:</a:t>
            </a:r>
            <a:endParaRPr lang="en-GB" sz="4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/>
              <a:t>1. Spustit virtuální centrum pro FSZ;</a:t>
            </a:r>
            <a:br>
              <a:rPr lang="cs-CZ" sz="2800" b="1" dirty="0"/>
            </a:br>
            <a:r>
              <a:rPr lang="cs-CZ" sz="2800" b="1" dirty="0"/>
              <a:t>2. Vytvořit expertní skupinu Evropské Komise;</a:t>
            </a:r>
            <a:br>
              <a:rPr lang="cs-CZ" sz="2800" b="1" dirty="0"/>
            </a:br>
            <a:r>
              <a:rPr lang="cs-CZ" sz="2800" b="1" dirty="0"/>
              <a:t>3. Implementovat Akční program s cílem zvýšit povědomí o FSZ;</a:t>
            </a:r>
            <a:br>
              <a:rPr lang="cs-CZ" sz="2800" b="1" dirty="0"/>
            </a:br>
            <a:r>
              <a:rPr lang="cs-CZ" sz="2800" b="1" dirty="0"/>
              <a:t>4. Zavést Kodex chování pro FSZ;</a:t>
            </a:r>
            <a:br>
              <a:rPr lang="cs-CZ" sz="2800" b="1" dirty="0"/>
            </a:br>
            <a:r>
              <a:rPr lang="cs-CZ" sz="2800" b="1" dirty="0"/>
              <a:t>5. Legislativní návrh na Společný opční evropský režim pro FSZ.</a:t>
            </a:r>
            <a:r>
              <a:rPr lang="cs-CZ" sz="2800" dirty="0"/>
              <a:t/>
            </a:r>
            <a:br>
              <a:rPr lang="cs-CZ" sz="2800" dirty="0"/>
            </a:br>
            <a:endParaRPr lang="es-ES" sz="3600" b="1" dirty="0"/>
          </a:p>
          <a:p>
            <a:pPr marL="742950" indent="-742950">
              <a:buAutoNum type="arabicPeriod"/>
            </a:pPr>
            <a:endParaRPr lang="es-ES" sz="3600" b="1" dirty="0"/>
          </a:p>
          <a:p>
            <a:endParaRPr lang="es-ES" sz="4000" dirty="0" smtClean="0"/>
          </a:p>
          <a:p>
            <a:endParaRPr lang="es-ES" sz="4000" dirty="0" smtClean="0"/>
          </a:p>
          <a:p>
            <a:pPr marL="0" indent="0">
              <a:buNone/>
            </a:pPr>
            <a:endParaRPr lang="es-ES" sz="4000" dirty="0" smtClean="0"/>
          </a:p>
          <a:p>
            <a:endParaRPr lang="es-ES" sz="4000" dirty="0"/>
          </a:p>
          <a:p>
            <a:pPr marL="0" indent="0">
              <a:buNone/>
            </a:pPr>
            <a:endParaRPr lang="es-ES" sz="4000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77508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548680"/>
            <a:ext cx="7437512" cy="1296144"/>
          </a:xfrm>
        </p:spPr>
        <p:txBody>
          <a:bodyPr>
            <a:normAutofit fontScale="90000"/>
          </a:bodyPr>
          <a:lstStyle/>
          <a:p>
            <a:r>
              <a:rPr lang="cs-CZ" sz="4800" dirty="0"/>
              <a:t/>
            </a:r>
            <a:br>
              <a:rPr lang="cs-CZ" sz="4800" dirty="0"/>
            </a:br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cs-CZ" sz="4800" dirty="0"/>
              <a:t/>
            </a:r>
            <a:br>
              <a:rPr lang="cs-CZ" sz="4800" dirty="0"/>
            </a:br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cs-CZ" sz="4800" dirty="0"/>
              <a:t/>
            </a:r>
            <a:br>
              <a:rPr lang="cs-CZ" sz="4800" dirty="0"/>
            </a:br>
            <a:r>
              <a:rPr lang="cs-CZ" sz="4800" dirty="0" smtClean="0"/>
              <a:t>      </a:t>
            </a:r>
            <a:br>
              <a:rPr lang="cs-CZ" sz="4800" dirty="0" smtClean="0"/>
            </a:br>
            <a:r>
              <a:rPr lang="cs-CZ" sz="4800" b="1" dirty="0" smtClean="0"/>
              <a:t>1</a:t>
            </a:r>
            <a:r>
              <a:rPr lang="cs-CZ" sz="4800" b="1" dirty="0"/>
              <a:t>. Spustit virtuální </a:t>
            </a:r>
            <a:r>
              <a:rPr lang="cs-CZ" sz="4800" b="1" dirty="0" smtClean="0"/>
              <a:t>centrum pro </a:t>
            </a:r>
            <a:r>
              <a:rPr lang="cs-CZ" sz="4800" b="1" dirty="0"/>
              <a:t>FSZ</a:t>
            </a:r>
            <a:r>
              <a:rPr lang="cs-CZ" dirty="0"/>
              <a:t/>
            </a:r>
            <a:br>
              <a:rPr lang="cs-CZ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70013" y="1700808"/>
            <a:ext cx="7313612" cy="4241205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Akce 1</a:t>
            </a:r>
            <a:r>
              <a:rPr lang="cs-CZ" sz="2800" dirty="0"/>
              <a:t>: Poskytnout on-line nástroj, který by mohl být nahrán na různých internetových stránkách, a který by umožnil snadný přístup k informacím o FSZ v celé EU-28;</a:t>
            </a:r>
            <a:br>
              <a:rPr lang="cs-CZ" sz="2800" dirty="0"/>
            </a:br>
            <a:r>
              <a:rPr lang="cs-CZ" sz="2800" b="1" dirty="0"/>
              <a:t>Akce 2</a:t>
            </a:r>
            <a:r>
              <a:rPr lang="cs-CZ" sz="2800" dirty="0"/>
              <a:t>: Doplnit on-line nástroj o efektivní daňový kalkulátor daňových sazeb umožňující porovnávat příspěvky na sociální zabezpečení a zdanění FSZ v 28 členských státech (doplňkový nástroj).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/>
            </a:r>
            <a:br>
              <a:rPr lang="cs-CZ" sz="3200" dirty="0"/>
            </a:b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5597889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cs-CZ" sz="4400" b="1" dirty="0" smtClean="0"/>
              <a:t/>
            </a:r>
            <a:br>
              <a:rPr lang="cs-CZ" sz="4400" b="1" dirty="0" smtClean="0"/>
            </a:br>
            <a:r>
              <a:rPr lang="cs-CZ" sz="4400" b="1" dirty="0"/>
              <a:t/>
            </a:r>
            <a:br>
              <a:rPr lang="cs-CZ" sz="4400" b="1" dirty="0"/>
            </a:br>
            <a:r>
              <a:rPr lang="cs-CZ" sz="4400" b="1" dirty="0" smtClean="0"/>
              <a:t/>
            </a:r>
            <a:br>
              <a:rPr lang="cs-CZ" sz="4400" b="1" dirty="0" smtClean="0"/>
            </a:br>
            <a:r>
              <a:rPr lang="cs-CZ" sz="4400" b="1" dirty="0"/>
              <a:t/>
            </a:r>
            <a:br>
              <a:rPr lang="cs-CZ" sz="4400" b="1" dirty="0"/>
            </a:br>
            <a:r>
              <a:rPr lang="cs-CZ" sz="4400" b="1" dirty="0" smtClean="0"/>
              <a:t/>
            </a:r>
            <a:br>
              <a:rPr lang="cs-CZ" sz="4400" b="1" dirty="0" smtClean="0"/>
            </a:br>
            <a:r>
              <a:rPr lang="cs-CZ" sz="4000" b="1" dirty="0" smtClean="0"/>
              <a:t>2</a:t>
            </a:r>
            <a:r>
              <a:rPr lang="cs-CZ" sz="4000" b="1" dirty="0"/>
              <a:t>.</a:t>
            </a:r>
            <a:r>
              <a:rPr lang="cs-CZ" sz="4000" dirty="0"/>
              <a:t> </a:t>
            </a:r>
            <a:r>
              <a:rPr lang="cs-CZ" sz="4000" b="1" dirty="0"/>
              <a:t>Vytvořit </a:t>
            </a:r>
            <a:r>
              <a:rPr lang="cs-CZ" sz="4000" b="1" dirty="0" smtClean="0"/>
              <a:t>expertní skupinu Evropské komise </a:t>
            </a:r>
            <a:endParaRPr lang="en-GB" sz="4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b="1" dirty="0"/>
              <a:t>Akce 3</a:t>
            </a:r>
            <a:r>
              <a:rPr lang="cs-CZ" sz="2000" dirty="0"/>
              <a:t>: Skupina odborníků na FSZ bude mít tyto úkoly</a:t>
            </a:r>
            <a:r>
              <a:rPr lang="cs-CZ" sz="2000" dirty="0" smtClean="0"/>
              <a:t>:</a:t>
            </a:r>
          </a:p>
          <a:p>
            <a:r>
              <a:rPr lang="cs-CZ" sz="2000" dirty="0" smtClean="0"/>
              <a:t>Dávat </a:t>
            </a:r>
            <a:r>
              <a:rPr lang="cs-CZ" sz="2000" dirty="0"/>
              <a:t>pravidelná </a:t>
            </a:r>
            <a:r>
              <a:rPr lang="cs-CZ" sz="2000" dirty="0" smtClean="0"/>
              <a:t>doporučení politik týkajících se </a:t>
            </a:r>
            <a:r>
              <a:rPr lang="cs-CZ" sz="2000" dirty="0"/>
              <a:t>FSZ na základě osvědčených postupů a aktualizovat informace o FSZ. Dávat je k dispozici prostřednictvím Virtuálního Centra pro FSZ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Připravit </a:t>
            </a:r>
            <a:r>
              <a:rPr lang="cs-CZ" sz="2000" dirty="0"/>
              <a:t>vypracování Kodexu chování pro FSZ na základě kompilace informací o standardních vzorech a na pokynech pro zaměstnance a plynule zlepšovat sadu nástrojů řídících FSZ. </a:t>
            </a:r>
            <a:endParaRPr lang="cs-CZ" sz="2000" dirty="0" smtClean="0"/>
          </a:p>
          <a:p>
            <a:r>
              <a:rPr lang="cs-CZ" sz="2000" dirty="0" smtClean="0"/>
              <a:t>Pomáhat </a:t>
            </a:r>
            <a:r>
              <a:rPr lang="cs-CZ" sz="2000" dirty="0"/>
              <a:t>Komisi při kontrole proveditelnosti a připravit potenciální budoucí návrh legislativy FSZ.</a:t>
            </a:r>
            <a:endParaRPr lang="es-ES" sz="4000" dirty="0" smtClean="0"/>
          </a:p>
          <a:p>
            <a:endParaRPr lang="es-ES" sz="4000" dirty="0" smtClean="0"/>
          </a:p>
          <a:p>
            <a:pPr marL="0" indent="0">
              <a:buNone/>
            </a:pPr>
            <a:endParaRPr lang="es-ES" sz="4000" dirty="0" smtClean="0"/>
          </a:p>
          <a:p>
            <a:endParaRPr lang="es-ES" sz="4000" dirty="0"/>
          </a:p>
          <a:p>
            <a:pPr marL="0" indent="0">
              <a:buNone/>
            </a:pPr>
            <a:endParaRPr lang="es-ES" sz="4000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263843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cs-CZ" b="1" dirty="0"/>
              <a:t>3.</a:t>
            </a:r>
            <a:r>
              <a:rPr lang="cs-CZ" dirty="0"/>
              <a:t> </a:t>
            </a:r>
            <a:r>
              <a:rPr lang="cs-CZ" b="1" dirty="0"/>
              <a:t>Implementovat Akční program s cílem zvýšit povědomí o FSZ</a:t>
            </a:r>
            <a:r>
              <a:rPr lang="cs-CZ" dirty="0"/>
              <a:t> </a:t>
            </a:r>
            <a:endParaRPr lang="en-GB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/>
              <a:t>Akce 4</a:t>
            </a:r>
            <a:r>
              <a:rPr lang="cs-CZ" sz="2400" dirty="0"/>
              <a:t>: Zahájit informační kampaň a zapojit zaměstnavatele, zástupce zaměstnanců a další zúčastněné strany. Měla </a:t>
            </a:r>
            <a:r>
              <a:rPr lang="cs-CZ" sz="2400" dirty="0" smtClean="0"/>
              <a:t>by být </a:t>
            </a:r>
            <a:r>
              <a:rPr lang="cs-CZ" sz="2400" dirty="0"/>
              <a:t>doprovázena </a:t>
            </a:r>
            <a:r>
              <a:rPr lang="cs-CZ" sz="2400" dirty="0" smtClean="0"/>
              <a:t>PR strategií</a:t>
            </a:r>
            <a:r>
              <a:rPr lang="cs-CZ" sz="2400" i="1" dirty="0" smtClean="0"/>
              <a:t>.</a:t>
            </a:r>
          </a:p>
          <a:p>
            <a:pPr marL="0" indent="0">
              <a:buNone/>
            </a:pPr>
            <a:r>
              <a:rPr lang="cs-CZ" sz="2400" dirty="0"/>
              <a:t/>
            </a:r>
            <a:br>
              <a:rPr lang="cs-CZ" sz="2400" dirty="0"/>
            </a:br>
            <a:r>
              <a:rPr lang="cs-CZ" sz="2400" b="1" dirty="0"/>
              <a:t>Akce 5</a:t>
            </a:r>
            <a:r>
              <a:rPr lang="cs-CZ" sz="2400" dirty="0"/>
              <a:t>: Vytvořit soubor opatření k zvyšování povědomí o </a:t>
            </a:r>
            <a:r>
              <a:rPr lang="cs-CZ" sz="2400" dirty="0" smtClean="0"/>
              <a:t>FSZ, </a:t>
            </a:r>
            <a:r>
              <a:rPr lang="cs-CZ" sz="2400" dirty="0"/>
              <a:t>např. přidělit aktivity související s FSZ jednomu konkrétnímu komisaři odpovědnému za FSZ.</a:t>
            </a:r>
            <a:endParaRPr lang="es-ES" sz="3600" b="1" dirty="0"/>
          </a:p>
          <a:p>
            <a:endParaRPr lang="es-ES" sz="4000" dirty="0" smtClean="0"/>
          </a:p>
          <a:p>
            <a:endParaRPr lang="es-ES" sz="4000" dirty="0" smtClean="0"/>
          </a:p>
          <a:p>
            <a:pPr marL="0" indent="0">
              <a:buNone/>
            </a:pPr>
            <a:endParaRPr lang="es-ES" sz="4000" dirty="0" smtClean="0"/>
          </a:p>
          <a:p>
            <a:endParaRPr lang="es-ES" sz="4000" dirty="0"/>
          </a:p>
          <a:p>
            <a:pPr marL="0" indent="0">
              <a:buNone/>
            </a:pPr>
            <a:endParaRPr lang="es-ES" sz="4000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263843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cs-CZ" b="1" dirty="0"/>
              <a:t>3.</a:t>
            </a:r>
            <a:r>
              <a:rPr lang="cs-CZ" dirty="0"/>
              <a:t> </a:t>
            </a:r>
            <a:r>
              <a:rPr lang="cs-CZ" b="1" dirty="0"/>
              <a:t>Implementovat Akční program s cílem zvýšit povědomí o FSZ</a:t>
            </a:r>
            <a:r>
              <a:rPr lang="cs-CZ" dirty="0"/>
              <a:t> </a:t>
            </a:r>
            <a:endParaRPr lang="en-GB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i="1" dirty="0"/>
              <a:t>Např. Vzhledem k tomu, že FSZ je tématem přesahující sektorový pohled, mohou jednotliví aktéři z různých politických orgánů a jejich sítí přinést významný pozitivní efekt</a:t>
            </a:r>
            <a:r>
              <a:rPr lang="cs-CZ" sz="2800" i="1" dirty="0" smtClean="0"/>
              <a:t>.</a:t>
            </a:r>
          </a:p>
          <a:p>
            <a:r>
              <a:rPr lang="cs-CZ" sz="2800" i="1" dirty="0" smtClean="0"/>
              <a:t>Jmenování konkrétního </a:t>
            </a:r>
            <a:r>
              <a:rPr lang="cs-CZ" sz="2800" i="1" dirty="0"/>
              <a:t>komisaře </a:t>
            </a:r>
            <a:r>
              <a:rPr lang="cs-CZ" sz="2800" i="1" dirty="0" smtClean="0"/>
              <a:t>je důležité </a:t>
            </a:r>
            <a:r>
              <a:rPr lang="cs-CZ" sz="2800" i="1" dirty="0"/>
              <a:t>pro zviditelnění  tématu FSZ, protože individuální zapojení jednotlivých zástupců je osvědčeným faktorem pro posun každé </a:t>
            </a:r>
            <a:r>
              <a:rPr lang="cs-CZ" sz="2800" i="1" dirty="0" smtClean="0"/>
              <a:t>iniciativy.</a:t>
            </a:r>
            <a:r>
              <a:rPr lang="cs-CZ" sz="2800" dirty="0"/>
              <a:t/>
            </a:r>
            <a:br>
              <a:rPr lang="cs-CZ" sz="2800" dirty="0"/>
            </a:br>
            <a:endParaRPr lang="es-ES" sz="3600" b="1" dirty="0"/>
          </a:p>
          <a:p>
            <a:endParaRPr lang="es-ES" sz="4000" dirty="0" smtClean="0"/>
          </a:p>
          <a:p>
            <a:endParaRPr lang="es-ES" sz="4000" dirty="0" smtClean="0"/>
          </a:p>
          <a:p>
            <a:pPr marL="0" indent="0">
              <a:buNone/>
            </a:pPr>
            <a:endParaRPr lang="es-ES" sz="4000" dirty="0" smtClean="0"/>
          </a:p>
          <a:p>
            <a:endParaRPr lang="es-ES" sz="4000" dirty="0"/>
          </a:p>
          <a:p>
            <a:pPr marL="0" indent="0">
              <a:buNone/>
            </a:pPr>
            <a:endParaRPr lang="es-ES" sz="4000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956861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cs-CZ" b="1" dirty="0"/>
              <a:t>3.</a:t>
            </a:r>
            <a:r>
              <a:rPr lang="cs-CZ" dirty="0"/>
              <a:t> </a:t>
            </a:r>
            <a:r>
              <a:rPr lang="cs-CZ" b="1" dirty="0"/>
              <a:t>Implementovat Akční program s cílem zvýšit povědomí o FSZ</a:t>
            </a:r>
            <a:r>
              <a:rPr lang="cs-CZ" dirty="0"/>
              <a:t> </a:t>
            </a:r>
            <a:endParaRPr lang="en-GB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70013" y="1628800"/>
            <a:ext cx="7313612" cy="4313213"/>
          </a:xfrm>
        </p:spPr>
        <p:txBody>
          <a:bodyPr/>
          <a:lstStyle/>
          <a:p>
            <a:r>
              <a:rPr lang="cs-CZ" sz="2400" dirty="0" smtClean="0"/>
              <a:t>Rozvíjet </a:t>
            </a:r>
            <a:r>
              <a:rPr lang="cs-CZ" sz="2400" dirty="0"/>
              <a:t>síť evropských úředníků a politiků zajímajících se  o FSZ z různých politických orgánů na úrovni EU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Popularizovat </a:t>
            </a:r>
            <a:r>
              <a:rPr lang="cs-CZ" sz="2400" dirty="0"/>
              <a:t>FSZ v médiích - vstřícným způsobem, např. informační letáky nebo krátkými videoklipy, např. - </a:t>
            </a:r>
            <a:r>
              <a:rPr lang="cs-CZ" sz="2400" i="1" dirty="0">
                <a:hlinkClick r:id="rId2"/>
              </a:rPr>
              <a:t>https://</a:t>
            </a:r>
            <a:r>
              <a:rPr lang="cs-CZ" sz="2400" i="1" dirty="0" smtClean="0">
                <a:hlinkClick r:id="rId2"/>
              </a:rPr>
              <a:t>www.youtube.com/watch?v=yxzwxOcbsHM</a:t>
            </a:r>
            <a:endParaRPr lang="cs-CZ" sz="2400" i="1" dirty="0" smtClean="0"/>
          </a:p>
          <a:p>
            <a:r>
              <a:rPr lang="cs-CZ" sz="2400" dirty="0" smtClean="0"/>
              <a:t>Provést </a:t>
            </a:r>
            <a:r>
              <a:rPr lang="cs-CZ" sz="2400" dirty="0"/>
              <a:t>další propagační akce, </a:t>
            </a:r>
            <a:r>
              <a:rPr lang="cs-CZ" sz="2400" dirty="0" smtClean="0"/>
              <a:t>např.</a:t>
            </a:r>
            <a:r>
              <a:rPr lang="cs-CZ" sz="2400" dirty="0">
                <a:sym typeface="Symbol"/>
              </a:rPr>
              <a:t> </a:t>
            </a:r>
            <a:r>
              <a:rPr lang="cs-CZ" sz="2400" dirty="0" smtClean="0"/>
              <a:t>zavést </a:t>
            </a:r>
            <a:r>
              <a:rPr lang="cs-CZ" sz="2400" dirty="0"/>
              <a:t>Evropský den FSZ</a:t>
            </a:r>
            <a:r>
              <a:rPr lang="cs-CZ" sz="2400" dirty="0" smtClean="0"/>
              <a:t>.</a:t>
            </a:r>
            <a:br>
              <a:rPr lang="cs-CZ" sz="2400" dirty="0" smtClean="0"/>
            </a:br>
            <a:endParaRPr lang="en-US" sz="2400" dirty="0"/>
          </a:p>
          <a:p>
            <a:pPr marL="0" indent="0">
              <a:buNone/>
            </a:pPr>
            <a:endParaRPr lang="es-ES" sz="3600" b="1" dirty="0"/>
          </a:p>
          <a:p>
            <a:endParaRPr lang="es-ES" sz="4000" dirty="0" smtClean="0"/>
          </a:p>
          <a:p>
            <a:endParaRPr lang="es-ES" sz="4000" dirty="0" smtClean="0"/>
          </a:p>
          <a:p>
            <a:pPr marL="0" indent="0">
              <a:buNone/>
            </a:pPr>
            <a:endParaRPr lang="es-ES" sz="4000" dirty="0" smtClean="0"/>
          </a:p>
          <a:p>
            <a:endParaRPr lang="es-ES" sz="4000" dirty="0"/>
          </a:p>
          <a:p>
            <a:pPr marL="0" indent="0">
              <a:buNone/>
            </a:pPr>
            <a:endParaRPr lang="es-ES" sz="4000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80760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/>
              <a:t>Základy</a:t>
            </a:r>
            <a:endParaRPr lang="es-ES" sz="4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70013" y="1484784"/>
            <a:ext cx="7313612" cy="4457229"/>
          </a:xfrm>
        </p:spPr>
        <p:txBody>
          <a:bodyPr/>
          <a:lstStyle/>
          <a:p>
            <a:r>
              <a:rPr lang="cs-CZ" sz="2800" dirty="0"/>
              <a:t>Začalo to </a:t>
            </a:r>
            <a:r>
              <a:rPr lang="en-GB" sz="2800" dirty="0" smtClean="0"/>
              <a:t>m</a:t>
            </a:r>
            <a:r>
              <a:rPr lang="cs-CZ" sz="2800" dirty="0" err="1" smtClean="0"/>
              <a:t>ým</a:t>
            </a:r>
            <a:r>
              <a:rPr lang="cs-CZ" sz="2800" dirty="0" smtClean="0"/>
              <a:t> pobytem v</a:t>
            </a:r>
            <a:r>
              <a:rPr lang="cs-CZ" sz="2800" dirty="0"/>
              <a:t> Baskicku, kde žije 2.2 mil. obyvatel, a to v provincii </a:t>
            </a:r>
            <a:r>
              <a:rPr lang="cs-CZ" sz="2800" dirty="0" err="1"/>
              <a:t>Gipuzkoa</a:t>
            </a:r>
            <a:r>
              <a:rPr lang="cs-CZ" sz="2800" dirty="0"/>
              <a:t> s 710,000 obyvateli. </a:t>
            </a:r>
            <a:r>
              <a:rPr lang="cs-CZ" sz="2800" dirty="0" smtClean="0"/>
              <a:t>Tam </a:t>
            </a:r>
            <a:r>
              <a:rPr lang="cs-CZ" sz="2800" dirty="0"/>
              <a:t>sociální ekonomika představuje 10% zaměstnanosti. Z tohoto zhruba 50 % je ve zpracovatelském průmyslu. </a:t>
            </a:r>
            <a:endParaRPr lang="en-GB" sz="2800" dirty="0"/>
          </a:p>
          <a:p>
            <a:r>
              <a:rPr lang="cs-CZ" sz="2800" dirty="0"/>
              <a:t>V </a:t>
            </a:r>
            <a:r>
              <a:rPr lang="cs-CZ" sz="2800" dirty="0" err="1" smtClean="0"/>
              <a:t>Gipuzkoa</a:t>
            </a:r>
            <a:r>
              <a:rPr lang="cs-CZ" sz="2800" dirty="0" smtClean="0"/>
              <a:t> je </a:t>
            </a:r>
            <a:r>
              <a:rPr lang="cs-CZ" sz="2800" dirty="0"/>
              <a:t>zhruba 15 pracovních míst v sociální ekonomice na jeden kilometr čtvereční kilometr.</a:t>
            </a:r>
            <a:br>
              <a:rPr lang="cs-CZ" sz="2800" dirty="0"/>
            </a:br>
            <a:endParaRPr lang="es-ES" sz="4000" dirty="0" smtClean="0"/>
          </a:p>
          <a:p>
            <a:pPr marL="0" indent="0">
              <a:buNone/>
            </a:pPr>
            <a:endParaRPr lang="es-ES" sz="4000" dirty="0" smtClean="0"/>
          </a:p>
          <a:p>
            <a:endParaRPr lang="es-ES" sz="4000" dirty="0"/>
          </a:p>
          <a:p>
            <a:pPr marL="0" indent="0">
              <a:buNone/>
            </a:pPr>
            <a:endParaRPr lang="es-ES" sz="4000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125821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cs-CZ" sz="4000" b="1" dirty="0"/>
              <a:t>4. Zavést Kodex chování pro FSZ</a:t>
            </a:r>
            <a:endParaRPr lang="en-GB" sz="4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/>
              <a:t>Akce 6</a:t>
            </a:r>
            <a:r>
              <a:rPr lang="cs-CZ" sz="2800" dirty="0"/>
              <a:t>: Vypracovat standardní šablony pro FSZ na základě osvědčených postupů vyplývající z Pilotního projektu EU. Takové standardní šablony by </a:t>
            </a:r>
            <a:r>
              <a:rPr lang="cs-CZ" sz="2800" dirty="0" smtClean="0"/>
              <a:t>měly být </a:t>
            </a:r>
            <a:r>
              <a:rPr lang="cs-CZ" sz="2800" dirty="0"/>
              <a:t>obecné povahy, přihlížely by k různému </a:t>
            </a:r>
            <a:r>
              <a:rPr lang="cs-CZ" sz="2800" dirty="0" smtClean="0"/>
              <a:t>prostředí </a:t>
            </a:r>
            <a:r>
              <a:rPr lang="cs-CZ" sz="2800" dirty="0"/>
              <a:t>i různým tradicím FSZ, stejně jako k různým typům </a:t>
            </a:r>
            <a:r>
              <a:rPr lang="cs-CZ" sz="2800" dirty="0" smtClean="0"/>
              <a:t>firem</a:t>
            </a:r>
            <a:r>
              <a:rPr lang="cs-CZ" sz="2800" dirty="0"/>
              <a:t>. Pro tento účel by také mohly být shromažďovány obecné definice příslušných pojmů.</a:t>
            </a:r>
            <a:r>
              <a:rPr lang="cs-CZ" sz="2400" dirty="0"/>
              <a:t/>
            </a:r>
            <a:br>
              <a:rPr lang="cs-CZ" sz="2400" dirty="0"/>
            </a:br>
            <a:endParaRPr lang="es-ES" sz="2800" dirty="0" smtClean="0"/>
          </a:p>
          <a:p>
            <a:pPr marL="0" indent="0">
              <a:buNone/>
            </a:pPr>
            <a:endParaRPr lang="es-ES" sz="3600" b="1" dirty="0"/>
          </a:p>
          <a:p>
            <a:pPr marL="742950" indent="-742950">
              <a:buAutoNum type="arabicPeriod"/>
            </a:pPr>
            <a:endParaRPr lang="es-ES" sz="3600" b="1" dirty="0"/>
          </a:p>
          <a:p>
            <a:endParaRPr lang="es-ES" sz="4000" dirty="0" smtClean="0"/>
          </a:p>
          <a:p>
            <a:endParaRPr lang="es-ES" sz="4000" dirty="0" smtClean="0"/>
          </a:p>
          <a:p>
            <a:pPr marL="0" indent="0">
              <a:buNone/>
            </a:pPr>
            <a:endParaRPr lang="es-ES" sz="4000" dirty="0" smtClean="0"/>
          </a:p>
          <a:p>
            <a:endParaRPr lang="es-ES" sz="4000" dirty="0"/>
          </a:p>
          <a:p>
            <a:pPr marL="0" indent="0">
              <a:buNone/>
            </a:pPr>
            <a:endParaRPr lang="es-ES" sz="4000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263843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cs-CZ" sz="4400" b="1" dirty="0"/>
              <a:t>4. Zavést Kodex chování pro FSZ</a:t>
            </a:r>
            <a:endParaRPr lang="en-GB" sz="4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70013" y="1556792"/>
            <a:ext cx="7313612" cy="4385221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Akce 7</a:t>
            </a:r>
            <a:r>
              <a:rPr lang="cs-CZ" sz="2800" dirty="0"/>
              <a:t>: Vypracovat pokyny či doporučení pro zaměstnance o FSZ popisující přehledným způsobem pojem FSZ, možnosti pro zaměstnance, stejně jako potenciální nástrahy.</a:t>
            </a:r>
            <a:br>
              <a:rPr lang="cs-CZ" sz="2800" dirty="0"/>
            </a:br>
            <a:r>
              <a:rPr lang="cs-CZ" sz="2800" dirty="0"/>
              <a:t>Standardní šablony a pokyny či doporučení pro zaměstnance </a:t>
            </a:r>
            <a:r>
              <a:rPr lang="cs-CZ" sz="2800" dirty="0" smtClean="0"/>
              <a:t>by mohly </a:t>
            </a:r>
            <a:r>
              <a:rPr lang="cs-CZ" sz="2800" dirty="0"/>
              <a:t>být dány k dispozici prostřednictvím virtuálního centra pro FSZ.</a:t>
            </a:r>
            <a:br>
              <a:rPr lang="cs-CZ" sz="2800" dirty="0"/>
            </a:br>
            <a:endParaRPr lang="es-ES" sz="2800" dirty="0" smtClean="0"/>
          </a:p>
          <a:p>
            <a:pPr marL="0" indent="0">
              <a:buNone/>
            </a:pPr>
            <a:endParaRPr lang="es-ES" sz="3600" b="1" dirty="0"/>
          </a:p>
          <a:p>
            <a:pPr marL="742950" indent="-742950">
              <a:buAutoNum type="arabicPeriod"/>
            </a:pPr>
            <a:endParaRPr lang="es-ES" sz="3600" b="1" dirty="0"/>
          </a:p>
          <a:p>
            <a:endParaRPr lang="es-ES" sz="4000" dirty="0" smtClean="0"/>
          </a:p>
          <a:p>
            <a:endParaRPr lang="es-ES" sz="4000" dirty="0" smtClean="0"/>
          </a:p>
          <a:p>
            <a:pPr marL="0" indent="0">
              <a:buNone/>
            </a:pPr>
            <a:endParaRPr lang="es-ES" sz="4000" dirty="0" smtClean="0"/>
          </a:p>
          <a:p>
            <a:endParaRPr lang="es-ES" sz="4000" dirty="0"/>
          </a:p>
          <a:p>
            <a:pPr marL="0" indent="0">
              <a:buNone/>
            </a:pPr>
            <a:endParaRPr lang="es-ES" sz="4000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46742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0013" y="116632"/>
            <a:ext cx="7313612" cy="1327993"/>
          </a:xfrm>
        </p:spPr>
        <p:txBody>
          <a:bodyPr/>
          <a:lstStyle/>
          <a:p>
            <a:pPr marL="0" indent="0"/>
            <a:r>
              <a:rPr lang="cs-CZ" sz="4400" b="1" dirty="0" smtClean="0"/>
              <a:t/>
            </a:r>
            <a:br>
              <a:rPr lang="cs-CZ" sz="4400" b="1" dirty="0" smtClean="0"/>
            </a:br>
            <a:r>
              <a:rPr lang="cs-CZ" sz="4400" b="1" dirty="0"/>
              <a:t/>
            </a:r>
            <a:br>
              <a:rPr lang="cs-CZ" sz="4400" b="1" dirty="0"/>
            </a:br>
            <a:r>
              <a:rPr lang="cs-CZ" sz="4400" b="1" dirty="0" smtClean="0"/>
              <a:t/>
            </a:r>
            <a:br>
              <a:rPr lang="cs-CZ" sz="4400" b="1" dirty="0" smtClean="0"/>
            </a:br>
            <a:r>
              <a:rPr lang="cs-CZ" sz="4400" b="1" dirty="0"/>
              <a:t/>
            </a:r>
            <a:br>
              <a:rPr lang="cs-CZ" sz="4400" b="1" dirty="0"/>
            </a:br>
            <a:r>
              <a:rPr lang="cs-CZ" sz="4400" b="1" dirty="0" smtClean="0"/>
              <a:t/>
            </a:r>
            <a:br>
              <a:rPr lang="cs-CZ" sz="4400" b="1" dirty="0" smtClean="0"/>
            </a:br>
            <a:r>
              <a:rPr lang="cs-CZ" sz="4400" b="1" dirty="0"/>
              <a:t/>
            </a:r>
            <a:br>
              <a:rPr lang="cs-CZ" sz="4400" b="1" dirty="0"/>
            </a:br>
            <a:r>
              <a:rPr lang="cs-CZ" sz="4400" b="1" dirty="0" smtClean="0"/>
              <a:t/>
            </a:r>
            <a:br>
              <a:rPr lang="cs-CZ" sz="4400" b="1" dirty="0" smtClean="0"/>
            </a:br>
            <a:r>
              <a:rPr lang="cs-CZ" sz="4400" b="1" dirty="0"/>
              <a:t/>
            </a:r>
            <a:br>
              <a:rPr lang="cs-CZ" sz="4400" b="1" dirty="0"/>
            </a:br>
            <a:r>
              <a:rPr lang="cs-CZ" sz="4400" b="1" dirty="0" smtClean="0"/>
              <a:t/>
            </a:r>
            <a:br>
              <a:rPr lang="cs-CZ" sz="4400" b="1" dirty="0" smtClean="0"/>
            </a:br>
            <a:r>
              <a:rPr lang="cs-CZ" sz="4400" b="1" dirty="0"/>
              <a:t/>
            </a:r>
            <a:br>
              <a:rPr lang="cs-CZ" sz="4400" b="1" dirty="0"/>
            </a:br>
            <a:r>
              <a:rPr lang="cs-CZ" sz="4400" b="1" dirty="0" smtClean="0"/>
              <a:t/>
            </a:r>
            <a:br>
              <a:rPr lang="cs-CZ" sz="4400" b="1" dirty="0" smtClean="0"/>
            </a:br>
            <a:r>
              <a:rPr lang="cs-CZ" sz="4400" b="1" dirty="0"/>
              <a:t/>
            </a:r>
            <a:br>
              <a:rPr lang="cs-CZ" sz="4400" b="1" dirty="0"/>
            </a:br>
            <a:r>
              <a:rPr lang="cs-CZ" sz="4400" b="1" dirty="0" smtClean="0"/>
              <a:t/>
            </a:r>
            <a:br>
              <a:rPr lang="cs-CZ" sz="4400" b="1" dirty="0" smtClean="0"/>
            </a:br>
            <a:r>
              <a:rPr lang="cs-CZ" sz="4400" b="1" dirty="0"/>
              <a:t/>
            </a:r>
            <a:br>
              <a:rPr lang="cs-CZ" sz="4400" b="1" dirty="0"/>
            </a:br>
            <a:r>
              <a:rPr lang="cs-CZ" sz="6000" dirty="0"/>
              <a:t/>
            </a:r>
            <a:br>
              <a:rPr lang="cs-CZ" sz="6000" dirty="0"/>
            </a:br>
            <a:r>
              <a:rPr lang="cs-CZ" sz="3200" b="1" dirty="0"/>
              <a:t>5.</a:t>
            </a:r>
            <a:r>
              <a:rPr lang="cs-CZ" sz="3200" dirty="0"/>
              <a:t> </a:t>
            </a:r>
            <a:r>
              <a:rPr lang="cs-CZ" sz="3200" b="1" dirty="0"/>
              <a:t>Legislativní návrh na Společný </a:t>
            </a:r>
            <a:r>
              <a:rPr lang="cs-CZ" sz="3200" b="1" dirty="0" smtClean="0"/>
              <a:t>evropský </a:t>
            </a:r>
            <a:r>
              <a:rPr lang="cs-CZ" sz="3200" b="1" dirty="0"/>
              <a:t>režim</a:t>
            </a:r>
            <a:r>
              <a:rPr lang="cs-CZ" sz="3200" dirty="0"/>
              <a:t> </a:t>
            </a:r>
            <a:r>
              <a:rPr lang="cs-CZ" sz="3200" b="1" dirty="0"/>
              <a:t>pro FSZ</a:t>
            </a:r>
            <a:endParaRPr lang="en-GB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/>
              <a:t>Akce 8</a:t>
            </a:r>
            <a:r>
              <a:rPr lang="cs-CZ" sz="2800" dirty="0"/>
              <a:t>: Ověřit právní základ a možnosti vytvoření Společného </a:t>
            </a:r>
            <a:r>
              <a:rPr lang="cs-CZ" sz="2800" dirty="0" smtClean="0"/>
              <a:t>evropského </a:t>
            </a:r>
            <a:r>
              <a:rPr lang="cs-CZ" sz="2800" dirty="0"/>
              <a:t>režimu pro </a:t>
            </a:r>
            <a:r>
              <a:rPr lang="cs-CZ" sz="2800" dirty="0" smtClean="0"/>
              <a:t>FSZ </a:t>
            </a:r>
            <a:r>
              <a:rPr lang="cs-CZ" sz="2800" dirty="0"/>
              <a:t>jak </a:t>
            </a:r>
            <a:r>
              <a:rPr lang="cs-CZ" sz="2800" dirty="0" smtClean="0"/>
              <a:t>to požaduje </a:t>
            </a:r>
            <a:r>
              <a:rPr lang="cs-CZ" sz="2800" dirty="0"/>
              <a:t>usnesení Evropského parlamentu </a:t>
            </a:r>
            <a:r>
              <a:rPr lang="cs-CZ" sz="2800" dirty="0" smtClean="0"/>
              <a:t>z roku 2014</a:t>
            </a:r>
            <a:r>
              <a:rPr lang="cs-CZ" sz="2800" dirty="0"/>
              <a:t>. Takový dobrovolný druhý režim by fungoval souběžně s vnitrostátními právními předpisy a vyrovnal by </a:t>
            </a:r>
            <a:r>
              <a:rPr lang="cs-CZ" sz="2800" dirty="0" smtClean="0"/>
              <a:t>startovní čáru pro využití FSZ.</a:t>
            </a:r>
            <a:r>
              <a:rPr lang="cs-CZ" sz="2800" dirty="0"/>
              <a:t/>
            </a:r>
            <a:br>
              <a:rPr lang="cs-CZ" sz="2800" dirty="0"/>
            </a:br>
            <a:endParaRPr lang="es-ES" sz="2800" dirty="0"/>
          </a:p>
          <a:p>
            <a:pPr marL="0" indent="0">
              <a:buNone/>
            </a:pPr>
            <a:endParaRPr lang="es-ES" sz="3600" b="1" dirty="0"/>
          </a:p>
          <a:p>
            <a:pPr marL="742950" indent="-742950">
              <a:buAutoNum type="arabicPeriod"/>
            </a:pPr>
            <a:endParaRPr lang="es-ES" sz="3600" b="1" dirty="0"/>
          </a:p>
          <a:p>
            <a:endParaRPr lang="es-ES" sz="4000" dirty="0" smtClean="0"/>
          </a:p>
          <a:p>
            <a:endParaRPr lang="es-ES" sz="4000" dirty="0" smtClean="0"/>
          </a:p>
          <a:p>
            <a:pPr marL="0" indent="0">
              <a:buNone/>
            </a:pPr>
            <a:endParaRPr lang="es-ES" sz="4000" dirty="0" smtClean="0"/>
          </a:p>
          <a:p>
            <a:endParaRPr lang="es-ES" sz="4000" dirty="0"/>
          </a:p>
          <a:p>
            <a:pPr marL="0" indent="0">
              <a:buNone/>
            </a:pPr>
            <a:endParaRPr lang="es-ES" sz="4000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932282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4900" b="1" dirty="0" smtClean="0"/>
              <a:t>      EU A</a:t>
            </a:r>
            <a:r>
              <a:rPr lang="cs-CZ" sz="4900" b="1" dirty="0" err="1" smtClean="0"/>
              <a:t>kce</a:t>
            </a:r>
            <a:r>
              <a:rPr lang="es-ES" b="1" dirty="0" smtClean="0"/>
              <a:t/>
            </a:r>
            <a:br>
              <a:rPr lang="es-ES" b="1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dirty="0"/>
              <a:t>Tabulka</a:t>
            </a:r>
            <a:r>
              <a:rPr lang="cs-CZ" sz="3200" dirty="0" smtClean="0"/>
              <a:t>:</a:t>
            </a:r>
          </a:p>
          <a:p>
            <a:pPr marL="0" indent="0">
              <a:buNone/>
            </a:pP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 smtClean="0"/>
              <a:t>Klasifikace členských států </a:t>
            </a:r>
            <a:r>
              <a:rPr lang="cs-CZ" sz="3200" dirty="0"/>
              <a:t>EU podle intenzity </a:t>
            </a:r>
            <a:r>
              <a:rPr lang="cs-CZ" sz="3200" dirty="0" smtClean="0"/>
              <a:t>regulačních </a:t>
            </a:r>
            <a:r>
              <a:rPr lang="cs-CZ" sz="3200" dirty="0"/>
              <a:t>a podpůrných opatření pro FSZ </a:t>
            </a:r>
            <a:br>
              <a:rPr lang="cs-CZ" sz="3200" dirty="0"/>
            </a:b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23674016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 smtClean="0"/>
              <a:t>Závěr</a:t>
            </a:r>
            <a:endParaRPr lang="es-ES" sz="4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70013" y="1484784"/>
            <a:ext cx="7313612" cy="4457229"/>
          </a:xfrm>
        </p:spPr>
        <p:txBody>
          <a:bodyPr/>
          <a:lstStyle/>
          <a:p>
            <a:r>
              <a:rPr lang="cs-CZ" sz="2400" i="1" dirty="0"/>
              <a:t>"Můžeme mít demokracii v této zemi, nebo můžeme mít velké bohatství koncentrované v rukou několika vyvolených ale nemůžeme mít obojí." Louis D. Brandeis, </a:t>
            </a:r>
            <a:r>
              <a:rPr lang="cs-CZ" sz="2400" i="1" dirty="0" smtClean="0"/>
              <a:t>soudce </a:t>
            </a:r>
            <a:r>
              <a:rPr lang="cs-CZ" sz="2400" i="1" dirty="0"/>
              <a:t>Nejvyššího soudu </a:t>
            </a:r>
            <a:r>
              <a:rPr lang="cs-CZ" sz="2400" i="1" dirty="0" smtClean="0"/>
              <a:t>USA, 1941.</a:t>
            </a:r>
            <a:endParaRPr lang="en-GB" sz="2400" i="1" dirty="0"/>
          </a:p>
          <a:p>
            <a:r>
              <a:rPr lang="cs-CZ" sz="2400" dirty="0" smtClean="0"/>
              <a:t>Citát</a:t>
            </a:r>
            <a:r>
              <a:rPr lang="en-GB" sz="2400" dirty="0" smtClean="0"/>
              <a:t> </a:t>
            </a:r>
            <a:r>
              <a:rPr lang="en-GB" sz="2400" dirty="0" err="1" smtClean="0"/>
              <a:t>pou</a:t>
            </a:r>
            <a:r>
              <a:rPr lang="cs-CZ" sz="2400" dirty="0" smtClean="0"/>
              <a:t>žívaný profesorem </a:t>
            </a:r>
            <a:r>
              <a:rPr lang="cs-CZ" sz="2400" dirty="0" smtClean="0"/>
              <a:t>Sociální </a:t>
            </a:r>
            <a:r>
              <a:rPr lang="cs-CZ" sz="2400" dirty="0"/>
              <a:t>ekonomie a družstevního podnikání </a:t>
            </a:r>
            <a:r>
              <a:rPr lang="cs-CZ" sz="2400" dirty="0" smtClean="0"/>
              <a:t>Frederik </a:t>
            </a:r>
            <a:r>
              <a:rPr lang="cs-CZ" sz="2400" dirty="0" err="1" smtClean="0"/>
              <a:t>Freundlich</a:t>
            </a:r>
            <a:r>
              <a:rPr lang="cs-CZ" sz="2400" dirty="0"/>
              <a:t> </a:t>
            </a:r>
            <a:r>
              <a:rPr lang="cs-CZ" sz="2400" dirty="0" smtClean="0"/>
              <a:t>z </a:t>
            </a:r>
            <a:r>
              <a:rPr lang="cs-CZ" sz="2400" dirty="0" err="1"/>
              <a:t>Mondragon</a:t>
            </a:r>
            <a:r>
              <a:rPr lang="cs-CZ" sz="2400" dirty="0"/>
              <a:t> </a:t>
            </a:r>
            <a:r>
              <a:rPr lang="cs-CZ" sz="2400" dirty="0" smtClean="0"/>
              <a:t>University.</a:t>
            </a:r>
            <a:endParaRPr lang="en-GB" sz="2400" dirty="0"/>
          </a:p>
          <a:p>
            <a:r>
              <a:rPr lang="cs-CZ" sz="2400" dirty="0" err="1"/>
              <a:t>Eskerrik</a:t>
            </a:r>
            <a:r>
              <a:rPr lang="cs-CZ" sz="2400" dirty="0"/>
              <a:t> </a:t>
            </a:r>
            <a:r>
              <a:rPr lang="cs-CZ" sz="2400" dirty="0" smtClean="0"/>
              <a:t>ASKO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 smtClean="0"/>
              <a:t>j</a:t>
            </a:r>
            <a:r>
              <a:rPr lang="en-GB" sz="2400" dirty="0" smtClean="0"/>
              <a:t>ana.maussen</a:t>
            </a:r>
            <a:r>
              <a:rPr lang="en-GB" sz="2400" dirty="0" smtClean="0"/>
              <a:t>@post.harvard.edu</a:t>
            </a:r>
            <a:endParaRPr lang="en-GB" sz="2400" dirty="0"/>
          </a:p>
          <a:p>
            <a:pPr marL="0" indent="0">
              <a:buNone/>
            </a:pPr>
            <a:endParaRPr lang="es-ES" sz="4000" dirty="0" smtClean="0"/>
          </a:p>
          <a:p>
            <a:endParaRPr lang="es-ES" sz="4000" dirty="0"/>
          </a:p>
          <a:p>
            <a:pPr marL="0" indent="0">
              <a:buNone/>
            </a:pPr>
            <a:endParaRPr lang="es-ES" sz="4000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44058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 smtClean="0"/>
              <a:t>Základy</a:t>
            </a:r>
            <a:endParaRPr lang="es-ES" sz="4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70013" y="1556792"/>
            <a:ext cx="7313612" cy="4385221"/>
          </a:xfrm>
        </p:spPr>
        <p:txBody>
          <a:bodyPr/>
          <a:lstStyle/>
          <a:p>
            <a:r>
              <a:rPr lang="cs-CZ" sz="2800" dirty="0"/>
              <a:t>Domnívám se, že jedná o jednu z nejvyšších koncentrací takových pracovních míst na světě. Podobně je tomu s koncentrací výborných restaurací počtu </a:t>
            </a:r>
            <a:r>
              <a:rPr lang="cs-CZ" sz="2800" dirty="0" err="1"/>
              <a:t>michelinských</a:t>
            </a:r>
            <a:r>
              <a:rPr lang="cs-CZ" sz="2800" dirty="0"/>
              <a:t> hvězdiček na čtvereční kilometr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Rozhodla </a:t>
            </a:r>
            <a:r>
              <a:rPr lang="cs-CZ" sz="2800" dirty="0"/>
              <a:t>jsem se, že Baskicko je vynikající případovou studii, zvláště proto, že se dají najít zajímavé paralely mezi Českou republikou a touto </a:t>
            </a:r>
            <a:r>
              <a:rPr lang="cs-CZ" sz="2800" dirty="0" smtClean="0"/>
              <a:t>oblastí na </a:t>
            </a:r>
            <a:r>
              <a:rPr lang="cs-CZ" sz="2800" dirty="0"/>
              <a:t>severu Španělska.</a:t>
            </a:r>
            <a:br>
              <a:rPr lang="cs-CZ" sz="2800" dirty="0"/>
            </a:br>
            <a:endParaRPr lang="en-GB" sz="2400" dirty="0"/>
          </a:p>
          <a:p>
            <a:endParaRPr lang="es-ES" sz="4000" dirty="0" smtClean="0"/>
          </a:p>
          <a:p>
            <a:endParaRPr lang="es-ES" sz="4000" dirty="0" smtClean="0"/>
          </a:p>
          <a:p>
            <a:pPr marL="0" indent="0">
              <a:buNone/>
            </a:pPr>
            <a:endParaRPr lang="es-ES" sz="4000" dirty="0" smtClean="0"/>
          </a:p>
          <a:p>
            <a:endParaRPr lang="es-ES" sz="4000" dirty="0"/>
          </a:p>
          <a:p>
            <a:pPr marL="0" indent="0">
              <a:buNone/>
            </a:pPr>
            <a:endParaRPr lang="es-ES" sz="4000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7400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Případová studie: Baskicko / Česká republika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70013" y="1412776"/>
            <a:ext cx="7313612" cy="4529237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/>
              <a:t>1. Baskicko prošlo před 40 lety přechodem od autoritativního režimu k </a:t>
            </a:r>
            <a:r>
              <a:rPr lang="cs-CZ" sz="2800" dirty="0" smtClean="0"/>
              <a:t>demokracii, </a:t>
            </a:r>
            <a:r>
              <a:rPr lang="cs-CZ" sz="2800" dirty="0"/>
              <a:t>což je v některých ohledech srovnatelné s tím, čím česká společnost prošla před 25 lety.</a:t>
            </a:r>
            <a:br>
              <a:rPr lang="cs-CZ" sz="2800" dirty="0"/>
            </a:br>
            <a:r>
              <a:rPr lang="cs-CZ" sz="2800" dirty="0"/>
              <a:t>2. Baskicko je dnes poměrně bohatý evropský region - HDP na obyvatele je zhruba na140 % evropského průměru, má významnou koncentrací hutního průmyslu a velký podíl malých a středních podniků.</a:t>
            </a:r>
            <a:endParaRPr lang="es-ES" sz="4000" dirty="0" smtClean="0"/>
          </a:p>
          <a:p>
            <a:endParaRPr lang="es-ES" sz="4000" dirty="0" smtClean="0"/>
          </a:p>
          <a:p>
            <a:pPr marL="0" indent="0">
              <a:buNone/>
            </a:pPr>
            <a:endParaRPr lang="es-ES" sz="4000" dirty="0" smtClean="0"/>
          </a:p>
          <a:p>
            <a:endParaRPr lang="es-ES" sz="4000" dirty="0"/>
          </a:p>
          <a:p>
            <a:pPr marL="0" indent="0">
              <a:buNone/>
            </a:pPr>
            <a:endParaRPr lang="es-ES" sz="4000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57796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Případová studie: Baskicko / Česká republika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2400" dirty="0" smtClean="0"/>
          </a:p>
          <a:p>
            <a:pPr marL="0" indent="0" algn="ctr">
              <a:buNone/>
            </a:pPr>
            <a:r>
              <a:rPr lang="cs-CZ" sz="2400" b="1" dirty="0" smtClean="0"/>
              <a:t>OECD </a:t>
            </a:r>
            <a:r>
              <a:rPr lang="cs-CZ" sz="2400" b="1" dirty="0"/>
              <a:t>2014 REGIONAL WELLBEING </a:t>
            </a:r>
            <a:r>
              <a:rPr lang="cs-CZ" sz="2400" b="1" dirty="0" smtClean="0"/>
              <a:t>REPORT</a:t>
            </a:r>
            <a:endParaRPr lang="en-GB" sz="2400" b="1" dirty="0" smtClean="0"/>
          </a:p>
          <a:p>
            <a:pPr marL="0" indent="0" algn="ctr">
              <a:buNone/>
            </a:pPr>
            <a:endParaRPr lang="en-GB" sz="2400" b="1" dirty="0" smtClean="0"/>
          </a:p>
          <a:p>
            <a:r>
              <a:rPr lang="cs-CZ" sz="2400" dirty="0"/>
              <a:t>Disponibilní důchod domácností</a:t>
            </a:r>
            <a:br>
              <a:rPr lang="cs-CZ" sz="2400" dirty="0"/>
            </a:br>
            <a:r>
              <a:rPr lang="cs-CZ" sz="2400" dirty="0"/>
              <a:t>      </a:t>
            </a:r>
            <a:r>
              <a:rPr lang="cs-CZ" sz="2400" dirty="0" smtClean="0"/>
              <a:t>   Baskicko  </a:t>
            </a:r>
            <a:r>
              <a:rPr lang="cs-CZ" sz="2400" dirty="0"/>
              <a:t>Praha    Morava   Bavorsko</a:t>
            </a:r>
            <a:br>
              <a:rPr lang="cs-CZ" sz="2400" dirty="0"/>
            </a:br>
            <a:r>
              <a:rPr lang="cs-CZ" sz="2400" dirty="0"/>
              <a:t>Euro 19,445      13,650   9,515      20,237</a:t>
            </a:r>
            <a:endParaRPr lang="en-GB" sz="2400" dirty="0"/>
          </a:p>
          <a:p>
            <a:endParaRPr lang="es-ES" sz="4000" dirty="0" smtClean="0"/>
          </a:p>
          <a:p>
            <a:pPr marL="0" indent="0">
              <a:buNone/>
            </a:pPr>
            <a:endParaRPr lang="es-ES" sz="4000" dirty="0" smtClean="0"/>
          </a:p>
          <a:p>
            <a:endParaRPr lang="es-ES" sz="4000" dirty="0"/>
          </a:p>
          <a:p>
            <a:pPr marL="0" indent="0">
              <a:buNone/>
            </a:pPr>
            <a:endParaRPr lang="es-ES" sz="4000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73222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/>
              <a:t>Počáteční akce</a:t>
            </a:r>
            <a:endParaRPr lang="es-ES" sz="4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V září 2014 to byla studie </a:t>
            </a:r>
            <a:r>
              <a:rPr lang="cs-CZ" sz="2800" dirty="0" smtClean="0"/>
              <a:t>na Jak </a:t>
            </a:r>
            <a:r>
              <a:rPr lang="cs-CZ" sz="2800" dirty="0"/>
              <a:t>podporovat podnikání prostřednictvím finanční </a:t>
            </a:r>
            <a:r>
              <a:rPr lang="cs-CZ" sz="2800" dirty="0" smtClean="0"/>
              <a:t>spoluúčasti </a:t>
            </a:r>
            <a:r>
              <a:rPr lang="cs-CZ" sz="2800" dirty="0"/>
              <a:t>zaměstnanců v České republice, včetně příkladu </a:t>
            </a:r>
            <a:r>
              <a:rPr lang="cs-CZ" sz="2800" dirty="0" smtClean="0"/>
              <a:t>z</a:t>
            </a:r>
            <a:r>
              <a:rPr lang="cs-CZ" sz="2800" dirty="0"/>
              <a:t> </a:t>
            </a:r>
            <a:r>
              <a:rPr lang="cs-CZ" sz="2800" dirty="0" smtClean="0"/>
              <a:t>praxe z </a:t>
            </a:r>
            <a:r>
              <a:rPr lang="cs-CZ" sz="2800" dirty="0" err="1" smtClean="0"/>
              <a:t>Mondragonu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V </a:t>
            </a:r>
            <a:r>
              <a:rPr lang="cs-CZ" sz="2800" dirty="0"/>
              <a:t>říjnu 2014 byl uspořádán seminář pod záštitou Rady </a:t>
            </a:r>
            <a:r>
              <a:rPr lang="cs-CZ" sz="2800" dirty="0" smtClean="0"/>
              <a:t>vlády pro </a:t>
            </a:r>
            <a:r>
              <a:rPr lang="cs-CZ" sz="2800" dirty="0"/>
              <a:t>udržitelný </a:t>
            </a:r>
            <a:r>
              <a:rPr lang="cs-CZ" sz="2800" dirty="0" smtClean="0"/>
              <a:t>rozvoj.</a:t>
            </a:r>
            <a:r>
              <a:rPr lang="cs-CZ" sz="2800" dirty="0"/>
              <a:t/>
            </a:r>
            <a:br>
              <a:rPr lang="cs-CZ" sz="2800" dirty="0"/>
            </a:br>
            <a:endParaRPr lang="es-ES" sz="4000" dirty="0" smtClean="0"/>
          </a:p>
          <a:p>
            <a:endParaRPr lang="es-ES" sz="4000" dirty="0" smtClean="0"/>
          </a:p>
          <a:p>
            <a:pPr marL="0" indent="0">
              <a:buNone/>
            </a:pPr>
            <a:endParaRPr lang="es-ES" sz="4000" dirty="0" smtClean="0"/>
          </a:p>
          <a:p>
            <a:endParaRPr lang="es-ES" sz="4000" dirty="0"/>
          </a:p>
          <a:p>
            <a:pPr marL="0" indent="0">
              <a:buNone/>
            </a:pPr>
            <a:endParaRPr lang="es-ES" sz="4000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72920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 smtClean="0"/>
              <a:t>      </a:t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sz="4900" b="1" dirty="0" smtClean="0"/>
              <a:t/>
            </a:r>
            <a:br>
              <a:rPr lang="es-ES" sz="4900" b="1" dirty="0" smtClean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cs-CZ" b="1" dirty="0"/>
              <a:t>Shrnutí a doporučení pro FSZ v Evropě</a:t>
            </a:r>
            <a:r>
              <a:rPr lang="cs-CZ" dirty="0"/>
              <a:t/>
            </a:r>
            <a:br>
              <a:rPr lang="cs-CZ" dirty="0"/>
            </a:b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sz="2000" dirty="0" smtClean="0"/>
              <a:t>1. Debata </a:t>
            </a:r>
            <a:r>
              <a:rPr lang="cs-CZ" sz="2000" dirty="0"/>
              <a:t>o FSZ na evropské úrovni a v členských státech musí být obnovena s cílem zvýšit povědomí o FSZ a podpořit sociální partnery</a:t>
            </a:r>
            <a:r>
              <a:rPr lang="cs-CZ" sz="2000" dirty="0" smtClean="0"/>
              <a:t>.</a:t>
            </a:r>
          </a:p>
          <a:p>
            <a:pPr marL="0" lvl="0" indent="0">
              <a:buNone/>
            </a:pP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2. Podnikům působících přes hranice, zejména malým a středním podnikům by měla být nabídnuta pomoc, zejména při překonávání daňových překážek v některých zemích EU/EHP</a:t>
            </a:r>
            <a:r>
              <a:rPr lang="cs-CZ" sz="2000" dirty="0" smtClean="0"/>
              <a:t>.</a:t>
            </a:r>
          </a:p>
          <a:p>
            <a:pPr marL="0" lvl="0" indent="0">
              <a:buNone/>
            </a:pP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3. Zavádění FSZ musí být dobrovolné; musí být doplňkem stávajících systémů odměňování, nemá nahrazovat nezávislé penzijní systémy a nemá negativně ovlivňovat kolektivní vyjednávání o mzdách.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075369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 smtClean="0"/>
              <a:t/>
            </a:r>
            <a:br>
              <a:rPr lang="es-ES" b="1" dirty="0" smtClean="0"/>
            </a:br>
            <a:r>
              <a:rPr lang="cs-CZ" b="1" dirty="0" smtClean="0"/>
              <a:t>Shrnutí </a:t>
            </a:r>
            <a:r>
              <a:rPr lang="cs-CZ" b="1" dirty="0"/>
              <a:t>a doporučení pro FSZ v </a:t>
            </a:r>
            <a:r>
              <a:rPr lang="cs-CZ" b="1" dirty="0" smtClean="0"/>
              <a:t>Evropě</a:t>
            </a:r>
            <a:br>
              <a:rPr lang="cs-CZ" b="1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sz="2000" dirty="0"/>
              <a:t>4. EFP může přinést žádoucí výhody, například</a:t>
            </a:r>
            <a:r>
              <a:rPr lang="cs-CZ" sz="2000" dirty="0" smtClean="0"/>
              <a:t>:</a:t>
            </a:r>
          </a:p>
          <a:p>
            <a:r>
              <a:rPr lang="cs-CZ" sz="2000" dirty="0" smtClean="0"/>
              <a:t>větší </a:t>
            </a:r>
            <a:r>
              <a:rPr lang="cs-CZ" sz="2000" dirty="0"/>
              <a:t>podíl zisků společností rozdělovaných místně zaměstnancům, což by pomohlo ke zvýšení regionální kupní síly a též mohl zvýšit šance dané společnosti na úspěch v daném regionu</a:t>
            </a:r>
            <a:r>
              <a:rPr lang="cs-CZ" sz="2000" dirty="0" smtClean="0"/>
              <a:t>;</a:t>
            </a:r>
          </a:p>
          <a:p>
            <a:r>
              <a:rPr lang="cs-CZ" sz="2000" dirty="0" smtClean="0"/>
              <a:t>dobrý </a:t>
            </a:r>
            <a:r>
              <a:rPr lang="cs-CZ" sz="2000" dirty="0"/>
              <a:t>systém vedení a řízení společností a zlepšení podnikového řízení, který napomáhá k zvýšení příjmů prostřednictvím účasti na úspěchu dané společnosti</a:t>
            </a:r>
            <a:r>
              <a:rPr lang="cs-CZ" sz="2000" dirty="0" smtClean="0"/>
              <a:t>;</a:t>
            </a:r>
          </a:p>
          <a:p>
            <a:r>
              <a:rPr lang="cs-CZ" sz="2000" dirty="0" smtClean="0"/>
              <a:t>motivující </a:t>
            </a:r>
            <a:r>
              <a:rPr lang="cs-CZ" sz="2000" dirty="0"/>
              <a:t>účinek, a tím i přispět k většímu pocitu identifikace s podnikem, čímž se může snížit fluktuace zaměstnanců.</a:t>
            </a:r>
            <a:br>
              <a:rPr lang="cs-CZ" sz="2000" dirty="0"/>
            </a:b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128624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 smtClean="0"/>
              <a:t>      </a:t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sz="4900" b="1" dirty="0" smtClean="0"/>
              <a:t/>
            </a:r>
            <a:br>
              <a:rPr lang="es-ES" sz="4900" b="1" dirty="0" smtClean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cs-CZ" b="1" dirty="0"/>
              <a:t>Shrnutí a doporučení pro FSZ v </a:t>
            </a:r>
            <a:r>
              <a:rPr lang="cs-CZ" b="1" dirty="0" smtClean="0"/>
              <a:t>Evropě</a:t>
            </a:r>
            <a:br>
              <a:rPr lang="cs-CZ" b="1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sz="2000" dirty="0"/>
              <a:t>5. </a:t>
            </a:r>
            <a:r>
              <a:rPr lang="cs-CZ" sz="2000" dirty="0" smtClean="0"/>
              <a:t>Příklady </a:t>
            </a:r>
            <a:r>
              <a:rPr lang="cs-CZ" sz="2000" dirty="0"/>
              <a:t>dobré praxe by měly být průběžně zveřejňovány. Související činnosti by měly být podpořeny z rozpočtu EU prostřednictvím účelové zaměřené rozpočtové položky</a:t>
            </a:r>
            <a:r>
              <a:rPr lang="cs-CZ" sz="2000" dirty="0" smtClean="0"/>
              <a:t>.</a:t>
            </a:r>
          </a:p>
          <a:p>
            <a:pPr marL="0" lvl="0" indent="0">
              <a:buNone/>
            </a:pP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6. Měly být vytvořeny zdroje informací o provádění FSZ, jak pro podniky a zaměstnance, tak i vzdělávací kurzy a poradenství nezávislých institucí, tzn. kvalitních nevládních organizací</a:t>
            </a:r>
            <a:r>
              <a:rPr lang="cs-CZ" sz="2000" dirty="0" smtClean="0"/>
              <a:t>.</a:t>
            </a:r>
          </a:p>
          <a:p>
            <a:pPr marL="0" lvl="0" indent="0">
              <a:buNone/>
            </a:pPr>
            <a:r>
              <a:rPr lang="cs-CZ" sz="2000" dirty="0"/>
              <a:t/>
            </a:r>
            <a:br>
              <a:rPr lang="cs-CZ" sz="2000" dirty="0"/>
            </a:br>
            <a:r>
              <a:rPr lang="cs-CZ" sz="2000" i="1" dirty="0"/>
              <a:t>Tyto závěry jsou odvozeny ze stanoviska Evropského a sociálního výboru k EFP v Evropě v roce 2010</a:t>
            </a:r>
            <a:endParaRPr lang="en-GB" sz="2000" i="1" dirty="0"/>
          </a:p>
        </p:txBody>
      </p:sp>
    </p:spTree>
    <p:extLst>
      <p:ext uri="{BB962C8B-B14F-4D97-AF65-F5344CB8AC3E}">
        <p14:creationId xmlns:p14="http://schemas.microsoft.com/office/powerpoint/2010/main" val="4052780363"/>
      </p:ext>
    </p:extLst>
  </p:cSld>
  <p:clrMapOvr>
    <a:masterClrMapping/>
  </p:clrMapOvr>
</p:sld>
</file>

<file path=ppt/theme/theme1.xml><?xml version="1.0" encoding="utf-8"?>
<a:theme xmlns:a="http://schemas.openxmlformats.org/drawingml/2006/main" name="1_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1300</TotalTime>
  <Words>903</Words>
  <Application>Microsoft Office PowerPoint</Application>
  <PresentationFormat>On-screen Show (4:3)</PresentationFormat>
  <Paragraphs>169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1_Eclipse</vt:lpstr>
      <vt:lpstr> </vt:lpstr>
      <vt:lpstr>Základy</vt:lpstr>
      <vt:lpstr>Základy</vt:lpstr>
      <vt:lpstr>Případová studie: Baskicko / Česká republika</vt:lpstr>
      <vt:lpstr>Případová studie: Baskicko / Česká republika</vt:lpstr>
      <vt:lpstr>Počáteční akce</vt:lpstr>
      <vt:lpstr>            Shrnutí a doporučení pro FSZ v Evropě </vt:lpstr>
      <vt:lpstr> Shrnutí a doporučení pro FSZ v Evropě </vt:lpstr>
      <vt:lpstr>            Shrnutí a doporučení pro FSZ v Evropě </vt:lpstr>
      <vt:lpstr>Počáteční akce</vt:lpstr>
      <vt:lpstr>Akce EU - Pilotní projekt</vt:lpstr>
      <vt:lpstr>Akce EU - konference v lednu 2014</vt:lpstr>
      <vt:lpstr>Akce EU</vt:lpstr>
      <vt:lpstr>Pětibodový plán:</vt:lpstr>
      <vt:lpstr>            1. Spustit virtuální centrum pro FSZ </vt:lpstr>
      <vt:lpstr>     2. Vytvořit expertní skupinu Evropské komise </vt:lpstr>
      <vt:lpstr>3. Implementovat Akční program s cílem zvýšit povědomí o FSZ </vt:lpstr>
      <vt:lpstr>3. Implementovat Akční program s cílem zvýšit povědomí o FSZ </vt:lpstr>
      <vt:lpstr>3. Implementovat Akční program s cílem zvýšit povědomí o FSZ </vt:lpstr>
      <vt:lpstr>4. Zavést Kodex chování pro FSZ</vt:lpstr>
      <vt:lpstr>4. Zavést Kodex chování pro FSZ</vt:lpstr>
      <vt:lpstr>               5. Legislativní návrh na Společný evropský režim pro FSZ</vt:lpstr>
      <vt:lpstr>      EU Akce </vt:lpstr>
      <vt:lpstr>Závěr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MONDRAGON Corporation</dc:title>
  <dc:creator>Juan Manuel Sinde Oyarzabal</dc:creator>
  <cp:lastModifiedBy>Jana Mausen</cp:lastModifiedBy>
  <cp:revision>85</cp:revision>
  <cp:lastPrinted>2015-06-13T11:44:10Z</cp:lastPrinted>
  <dcterms:created xsi:type="dcterms:W3CDTF">2014-09-28T15:38:34Z</dcterms:created>
  <dcterms:modified xsi:type="dcterms:W3CDTF">2015-06-13T11:57:25Z</dcterms:modified>
</cp:coreProperties>
</file>